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30"/>
  </p:notesMasterIdLst>
  <p:handoutMasterIdLst>
    <p:handoutMasterId r:id="rId31"/>
  </p:handoutMasterIdLst>
  <p:sldIdLst>
    <p:sldId id="259" r:id="rId2"/>
    <p:sldId id="261" r:id="rId3"/>
    <p:sldId id="266" r:id="rId4"/>
    <p:sldId id="260" r:id="rId5"/>
    <p:sldId id="268" r:id="rId6"/>
    <p:sldId id="269" r:id="rId7"/>
    <p:sldId id="267" r:id="rId8"/>
    <p:sldId id="277" r:id="rId9"/>
    <p:sldId id="271" r:id="rId10"/>
    <p:sldId id="272" r:id="rId11"/>
    <p:sldId id="278" r:id="rId12"/>
    <p:sldId id="273" r:id="rId13"/>
    <p:sldId id="279" r:id="rId14"/>
    <p:sldId id="280" r:id="rId15"/>
    <p:sldId id="289" r:id="rId16"/>
    <p:sldId id="287" r:id="rId17"/>
    <p:sldId id="288" r:id="rId18"/>
    <p:sldId id="281" r:id="rId19"/>
    <p:sldId id="285" r:id="rId20"/>
    <p:sldId id="275" r:id="rId21"/>
    <p:sldId id="282" r:id="rId22"/>
    <p:sldId id="276" r:id="rId23"/>
    <p:sldId id="283" r:id="rId24"/>
    <p:sldId id="291" r:id="rId25"/>
    <p:sldId id="290" r:id="rId26"/>
    <p:sldId id="292" r:id="rId27"/>
    <p:sldId id="284" r:id="rId28"/>
    <p:sldId id="265" r:id="rId2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399FF"/>
    <a:srgbClr val="002E89"/>
    <a:srgbClr val="0070C0"/>
    <a:srgbClr val="953735"/>
    <a:srgbClr val="1E1C11"/>
    <a:srgbClr val="45A08C"/>
    <a:srgbClr val="0040C0"/>
    <a:srgbClr val="396798"/>
    <a:srgbClr val="3FA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2" autoAdjust="0"/>
    <p:restoredTop sz="79036" autoAdjust="0"/>
  </p:normalViewPr>
  <p:slideViewPr>
    <p:cSldViewPr>
      <p:cViewPr varScale="1">
        <p:scale>
          <a:sx n="76" d="100"/>
          <a:sy n="76" d="100"/>
        </p:scale>
        <p:origin x="172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104" d="100"/>
          <a:sy n="104" d="100"/>
        </p:scale>
        <p:origin x="2928" y="51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2991A36-28C1-4FE5-B5BF-A3B63404DA45}" type="datetimeFigureOut">
              <a:rPr lang="zh-CN" altLang="en-US"/>
              <a:pPr>
                <a:defRPr/>
              </a:pPr>
              <a:t>2021/6/8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4C2E7CEA-A7EF-4CB7-8E9E-CBE79CE62D4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283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DAF570FE-DD88-4D47-80B6-FE343A2AB9F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32062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7807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开发前，我们需要搭建一个开发环境。因为我是使用</a:t>
            </a:r>
            <a:r>
              <a:rPr lang="en-US" altLang="zh-CN" dirty="0"/>
              <a:t>react</a:t>
            </a:r>
            <a:r>
              <a:rPr lang="zh-CN" altLang="en-US" dirty="0"/>
              <a:t>作为开发框架，所以这里也是用</a:t>
            </a:r>
            <a:r>
              <a:rPr lang="en-US" altLang="zh-CN" dirty="0"/>
              <a:t>create-react-app</a:t>
            </a:r>
            <a:r>
              <a:rPr lang="zh-CN" altLang="en-US" dirty="0"/>
              <a:t>初始化了一个</a:t>
            </a:r>
            <a:r>
              <a:rPr lang="en-US" altLang="zh-CN" dirty="0"/>
              <a:t>react</a:t>
            </a:r>
            <a:r>
              <a:rPr lang="zh-CN" altLang="en-US" dirty="0"/>
              <a:t>项目来做演示。</a:t>
            </a:r>
            <a:endParaRPr lang="en-US" altLang="zh-CN" dirty="0"/>
          </a:p>
          <a:p>
            <a:r>
              <a:rPr lang="zh-CN" altLang="en-US" dirty="0"/>
              <a:t>演示中只会用到基础的</a:t>
            </a:r>
            <a:r>
              <a:rPr lang="en-US" altLang="zh-CN" dirty="0"/>
              <a:t>react hooks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（转</a:t>
            </a:r>
            <a:r>
              <a:rPr lang="en-US" altLang="zh-CN" dirty="0"/>
              <a:t>ty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0439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我们回顾一下刚才的示例，我们通过脚手架搭建了</a:t>
            </a:r>
            <a:r>
              <a:rPr lang="en-US" altLang="zh-CN" dirty="0"/>
              <a:t>react</a:t>
            </a:r>
            <a:r>
              <a:rPr lang="zh-CN" altLang="en-US" dirty="0"/>
              <a:t>的开发环境，引入</a:t>
            </a:r>
            <a:r>
              <a:rPr lang="en-US" altLang="zh-CN" dirty="0" err="1"/>
              <a:t>js</a:t>
            </a:r>
            <a:r>
              <a:rPr lang="en-US" altLang="zh-CN" dirty="0"/>
              <a:t> </a:t>
            </a:r>
            <a:r>
              <a:rPr lang="en-US" altLang="zh-CN" dirty="0" err="1"/>
              <a:t>api</a:t>
            </a:r>
            <a:r>
              <a:rPr lang="zh-CN" altLang="en-US" dirty="0"/>
              <a:t>，创建了一个简单的地图应用，并且使用了</a:t>
            </a:r>
            <a:r>
              <a:rPr lang="en-US" altLang="zh-CN" dirty="0"/>
              <a:t>home</a:t>
            </a:r>
            <a:r>
              <a:rPr lang="zh-CN" altLang="en-US" dirty="0"/>
              <a:t>微件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0709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从刚才的例子里我们了解到微件的基本使用，但是我们在日常的开发中，现成的微件不能总是满足用户的需求。这就需要我们对微件进行自定义。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自定义  主要是</a:t>
            </a:r>
            <a:r>
              <a:rPr lang="en-US" altLang="zh-CN" dirty="0"/>
              <a:t>3</a:t>
            </a:r>
            <a:r>
              <a:rPr lang="zh-CN" altLang="en-US" dirty="0"/>
              <a:t>个方面，分别是样式、内容和逻辑，对应到前端就是</a:t>
            </a:r>
            <a:r>
              <a:rPr lang="en-US" altLang="zh-CN" dirty="0" err="1"/>
              <a:t>css</a:t>
            </a:r>
            <a:r>
              <a:rPr lang="zh-CN" altLang="en-US" dirty="0"/>
              <a:t>、</a:t>
            </a:r>
            <a:r>
              <a:rPr lang="en-US" altLang="zh-CN" dirty="0"/>
              <a:t>html</a:t>
            </a:r>
            <a:r>
              <a:rPr lang="zh-CN" altLang="en-US" dirty="0"/>
              <a:t>和</a:t>
            </a:r>
            <a:r>
              <a:rPr lang="en-US" altLang="zh-CN" dirty="0"/>
              <a:t>JavaScript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1340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在示例中，我们是通过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C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/main.css”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来应用的样式。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除了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main.css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外，还有十种即拿即用的主题可以使用。使用的方式，只需要替换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中的文件引用。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我们可以先看看已有的样式，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打开主题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html)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，</a:t>
            </a:r>
            <a:r>
              <a:rPr lang="zh-CN" altLang="en-US" dirty="0"/>
              <a:t>转（</a:t>
            </a:r>
            <a:r>
              <a:rPr lang="en-US" altLang="zh-CN" dirty="0"/>
              <a:t>ty</a:t>
            </a:r>
            <a:r>
              <a:rPr lang="zh-CN" altLang="en-US" dirty="0"/>
              <a:t>）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6101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然后是内容自定义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4</a:t>
            </a:r>
            <a:r>
              <a:rPr lang="zh-CN" altLang="en-US" dirty="0"/>
              <a:t>版本按</a:t>
            </a:r>
            <a:r>
              <a:rPr lang="en-US" altLang="zh-CN" dirty="0"/>
              <a:t>MVVM</a:t>
            </a:r>
            <a:r>
              <a:rPr lang="zh-CN" altLang="en-US" dirty="0"/>
              <a:t>的模式重新设计了微件的结构体系。将视图层与业务逻辑层分离开，使得我们可以更加专注地开发，也使得自定义变得更加简单。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479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每一个微件都与之对应提供了</a:t>
            </a:r>
            <a:r>
              <a:rPr lang="en-US" altLang="zh-CN" dirty="0" err="1"/>
              <a:t>viewmodel</a:t>
            </a:r>
            <a:r>
              <a:rPr lang="zh-CN" altLang="en-US" dirty="0"/>
              <a:t>，如</a:t>
            </a:r>
            <a:r>
              <a:rPr lang="en-US" altLang="zh-CN" dirty="0"/>
              <a:t>home</a:t>
            </a:r>
            <a:r>
              <a:rPr lang="zh-CN" altLang="en-US" dirty="0"/>
              <a:t>微件，就对应提供了</a:t>
            </a:r>
            <a:r>
              <a:rPr lang="en-US" altLang="zh-CN" dirty="0" err="1"/>
              <a:t>homeviewmodel</a:t>
            </a:r>
            <a:r>
              <a:rPr lang="zh-CN" altLang="en-US" dirty="0"/>
              <a:t>，在</a:t>
            </a:r>
            <a:r>
              <a:rPr lang="en-US" altLang="zh-CN" dirty="0"/>
              <a:t>home</a:t>
            </a:r>
            <a:r>
              <a:rPr lang="zh-CN" altLang="en-US" dirty="0"/>
              <a:t>微件中调用的方法，在</a:t>
            </a:r>
            <a:r>
              <a:rPr lang="en-US" altLang="zh-CN" dirty="0" err="1"/>
              <a:t>viewmodel</a:t>
            </a:r>
            <a:r>
              <a:rPr lang="zh-CN" altLang="en-US" dirty="0"/>
              <a:t>中就能找到对应的函数进行调用。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490178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我们可以看一下两者暴露出的方法。实现</a:t>
            </a:r>
            <a:r>
              <a:rPr lang="en-US" altLang="zh-CN" dirty="0"/>
              <a:t>home</a:t>
            </a:r>
            <a:r>
              <a:rPr lang="zh-CN" altLang="en-US" dirty="0"/>
              <a:t>微件跳转视图功能的，就是</a:t>
            </a:r>
            <a:r>
              <a:rPr lang="en-US" altLang="zh-CN" dirty="0"/>
              <a:t>go</a:t>
            </a:r>
            <a:r>
              <a:rPr lang="zh-CN" altLang="en-US" dirty="0"/>
              <a:t>函数。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828109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Viewmodel</a:t>
            </a:r>
            <a:r>
              <a:rPr lang="zh-CN" altLang="en-US" dirty="0"/>
              <a:t>中也存在</a:t>
            </a:r>
            <a:r>
              <a:rPr lang="en-US" altLang="zh-CN" dirty="0"/>
              <a:t>go</a:t>
            </a:r>
            <a:r>
              <a:rPr lang="zh-CN" altLang="en-US" dirty="0"/>
              <a:t>函数。我们可以使用</a:t>
            </a:r>
            <a:r>
              <a:rPr lang="en-US" altLang="zh-CN" dirty="0" err="1"/>
              <a:t>viewmodel</a:t>
            </a:r>
            <a:r>
              <a:rPr lang="zh-CN" altLang="en-US" dirty="0"/>
              <a:t>中的函数，而不再使用</a:t>
            </a:r>
            <a:r>
              <a:rPr lang="en-US" altLang="zh-CN" dirty="0"/>
              <a:t>home</a:t>
            </a:r>
            <a:r>
              <a:rPr lang="zh-CN" altLang="en-US" dirty="0"/>
              <a:t>微件的</a:t>
            </a:r>
            <a:r>
              <a:rPr lang="en-US" altLang="zh-CN" dirty="0"/>
              <a:t>UI</a:t>
            </a:r>
            <a:r>
              <a:rPr lang="zh-CN" altLang="en-US" dirty="0"/>
              <a:t>。这是分层带来的好处，也是微件自定义的基础。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我们在刚才的示例上，加一个</a:t>
            </a:r>
            <a:r>
              <a:rPr lang="en-US" altLang="zh-CN" dirty="0"/>
              <a:t>home</a:t>
            </a:r>
            <a:r>
              <a:rPr lang="zh-CN" altLang="en-US" dirty="0"/>
              <a:t>微件，这次我们把图标改成文字。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然后调用</a:t>
            </a:r>
            <a:r>
              <a:rPr lang="en-US" altLang="zh-CN" dirty="0" err="1"/>
              <a:t>viewmodel</a:t>
            </a:r>
            <a:r>
              <a:rPr lang="zh-CN" altLang="en-US" dirty="0"/>
              <a:t>上的函数，保持微件的逻辑。转（</a:t>
            </a:r>
            <a:r>
              <a:rPr lang="en-US" altLang="zh-CN" dirty="0"/>
              <a:t>ty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93324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在内容自定义中，我们给内容绑定了点击事件，进行了地图视图的跳转。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既然已经分离出了</a:t>
            </a:r>
            <a:r>
              <a:rPr lang="en-US" altLang="zh-CN" dirty="0"/>
              <a:t>View</a:t>
            </a:r>
            <a:r>
              <a:rPr lang="zh-CN" altLang="en-US" dirty="0"/>
              <a:t>和</a:t>
            </a:r>
            <a:r>
              <a:rPr lang="en-US" altLang="zh-CN" dirty="0" err="1"/>
              <a:t>ViewModel</a:t>
            </a:r>
            <a:r>
              <a:rPr lang="zh-CN" altLang="en-US" dirty="0"/>
              <a:t>，那么我们就可以在内容上自己绑定事件，或者修改绑定的事件。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然后我们也限制了点击事件的执行条件，做到了逻辑的自定义。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91963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我们回顾一下示例，在样式上，我们可以使用主题，也可以修改和覆盖原生样式。</a:t>
            </a:r>
            <a:endParaRPr lang="en-US" altLang="zh-CN" dirty="0"/>
          </a:p>
          <a:p>
            <a:r>
              <a:rPr lang="zh-CN" altLang="en-US" dirty="0"/>
              <a:t>在内容和逻辑上，我们通过</a:t>
            </a:r>
            <a:r>
              <a:rPr lang="en-US" altLang="zh-CN" dirty="0" err="1"/>
              <a:t>viewmodel</a:t>
            </a:r>
            <a:r>
              <a:rPr lang="zh-CN" altLang="en-US" dirty="0"/>
              <a:t>把视图和业务逻辑分离，两者都可以进行自定义。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186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大家好，今天的讲座主题是自定义及开发自己的</a:t>
            </a:r>
            <a:r>
              <a:rPr lang="en-US" altLang="zh-CN" dirty="0"/>
              <a:t>widget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22177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看了几个示例，大家对微件的自定义开发有了一定了解。</a:t>
            </a:r>
            <a:endParaRPr lang="en-US" altLang="zh-CN" dirty="0"/>
          </a:p>
          <a:p>
            <a:r>
              <a:rPr lang="zh-CN" altLang="en-US" dirty="0"/>
              <a:t>我们再进一步，开发一个自己的微件。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73986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还是在刚才的基础之上，这次我们要开发一个微件。具有以下功能：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实时展示当前地图的中心点坐标和比例，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点击地图，控制台打印点击点坐标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点击微件回到地图默认位置（转</a:t>
            </a:r>
            <a:r>
              <a:rPr lang="en-US" altLang="zh-CN" dirty="0"/>
              <a:t>ty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52254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我们回顾一下开发自己的微件，我们先搭建的微件页面，</a:t>
            </a:r>
            <a:endParaRPr lang="en-US" altLang="zh-CN" dirty="0"/>
          </a:p>
          <a:p>
            <a:r>
              <a:rPr lang="zh-CN" altLang="en-US" dirty="0"/>
              <a:t>因为是自己搭建的页面，所以可以自由地对样式进行设置，当然要使用</a:t>
            </a:r>
            <a:r>
              <a:rPr lang="en-US" altLang="zh-CN" dirty="0" err="1"/>
              <a:t>api</a:t>
            </a:r>
            <a:r>
              <a:rPr lang="zh-CN" altLang="en-US" dirty="0"/>
              <a:t>的主题也是可以的，给上正确的</a:t>
            </a:r>
            <a:r>
              <a:rPr lang="en-US" altLang="zh-CN" dirty="0"/>
              <a:t>class</a:t>
            </a:r>
            <a:r>
              <a:rPr lang="zh-CN" altLang="en-US" dirty="0"/>
              <a:t>名即可。</a:t>
            </a:r>
            <a:endParaRPr lang="en-US" altLang="zh-CN" dirty="0"/>
          </a:p>
          <a:p>
            <a:r>
              <a:rPr lang="zh-CN" altLang="en-US" dirty="0"/>
              <a:t>然后我们监听地图属性的变化，实时地展示当前地图中心点的经纬度和比例。监听了地图事件，点击地图获取经纬度。</a:t>
            </a:r>
            <a:endParaRPr lang="en-US" altLang="zh-CN" dirty="0"/>
          </a:p>
          <a:p>
            <a:r>
              <a:rPr lang="zh-CN" altLang="en-US" dirty="0"/>
              <a:t>最后我们添加了和地图交互的事件。这个事件可以是</a:t>
            </a:r>
            <a:r>
              <a:rPr lang="en-US" altLang="zh-CN" dirty="0" err="1"/>
              <a:t>viewmodel</a:t>
            </a:r>
            <a:r>
              <a:rPr lang="zh-CN" altLang="en-US" dirty="0"/>
              <a:t>暴露出来的方法，也可以是自己的方法。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799226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从示例中，我们可以看到，微件开发的一个要点就是如何让微件和地图相互作用。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微件影响地图，是通过修改</a:t>
            </a:r>
            <a:r>
              <a:rPr lang="en-US" altLang="zh-CN" dirty="0"/>
              <a:t>view</a:t>
            </a:r>
            <a:r>
              <a:rPr lang="zh-CN" altLang="en-US" dirty="0"/>
              <a:t>的属性，或调用</a:t>
            </a:r>
            <a:r>
              <a:rPr lang="en-US" altLang="zh-CN" dirty="0"/>
              <a:t>view</a:t>
            </a:r>
            <a:r>
              <a:rPr lang="zh-CN" altLang="en-US" dirty="0"/>
              <a:t>的方法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地图影响微件，是通过</a:t>
            </a:r>
            <a:r>
              <a:rPr lang="en-US" altLang="zh-CN" dirty="0" err="1"/>
              <a:t>view.watch</a:t>
            </a:r>
            <a:r>
              <a:rPr lang="zh-CN" altLang="en-US" dirty="0"/>
              <a:t>或</a:t>
            </a:r>
            <a:r>
              <a:rPr lang="en-US" altLang="zh-CN" dirty="0" err="1"/>
              <a:t>view.on</a:t>
            </a:r>
            <a:r>
              <a:rPr lang="zh-CN" altLang="en-US" dirty="0"/>
              <a:t>，监听</a:t>
            </a:r>
            <a:r>
              <a:rPr lang="en-US" altLang="zh-CN" dirty="0"/>
              <a:t>view</a:t>
            </a:r>
            <a:r>
              <a:rPr lang="zh-CN" altLang="en-US" dirty="0"/>
              <a:t>属性的变更</a:t>
            </a:r>
            <a:endParaRPr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设计的理念是，</a:t>
            </a:r>
            <a:r>
              <a:rPr lang="en-US" altLang="zh-CN" dirty="0"/>
              <a:t>react</a:t>
            </a:r>
            <a:r>
              <a:rPr lang="zh-CN" altLang="en-US" dirty="0"/>
              <a:t>管理页面，</a:t>
            </a:r>
            <a:r>
              <a:rPr lang="en-US" altLang="zh-CN" dirty="0"/>
              <a:t>view</a:t>
            </a:r>
            <a:r>
              <a:rPr lang="zh-CN" altLang="en-US" dirty="0"/>
              <a:t>管理地图。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69409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大家下来有时间，可以从今天的示例出来，依次实现自己的书签微件、图层列表微件、标绘微件等等。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5589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到这里，讲座就基本结束了。我们从微件介绍，到使用官网微件，然后自定义微件，最后开发自己的微件。</a:t>
            </a:r>
            <a:endParaRPr lang="en-US" altLang="zh-CN" dirty="0"/>
          </a:p>
          <a:p>
            <a:r>
              <a:rPr lang="zh-CN" altLang="en-US" dirty="0"/>
              <a:t>希望能为大家带来微件开发上的帮助。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18905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转</a:t>
            </a:r>
            <a:r>
              <a:rPr lang="en-US" altLang="zh-CN" dirty="0"/>
              <a:t>(ty)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472147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感谢聆听，敬请关注下一场讲座：</a:t>
            </a:r>
            <a:r>
              <a:rPr lang="en-US" altLang="zh-CN" dirty="0" err="1"/>
              <a:t>GeoScene</a:t>
            </a:r>
            <a:r>
              <a:rPr lang="en-US" altLang="zh-CN" dirty="0"/>
              <a:t> API for JS</a:t>
            </a:r>
            <a:r>
              <a:rPr lang="zh-CN" altLang="en-US" dirty="0"/>
              <a:t>：使用</a:t>
            </a:r>
            <a:r>
              <a:rPr lang="en-US" altLang="zh-CN" dirty="0"/>
              <a:t>React</a:t>
            </a:r>
            <a:r>
              <a:rPr lang="zh-CN" altLang="en-US" dirty="0"/>
              <a:t>和</a:t>
            </a:r>
            <a:r>
              <a:rPr lang="en-US" altLang="zh-CN" dirty="0"/>
              <a:t>Webpack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869930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9606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我们从目录总览一遍今天要讲的内容，先介绍微件，接着学习使用微件，然后进阶自定义微件，最后开发一个自己的微件。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544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下面是微件介绍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4415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从</a:t>
            </a:r>
            <a:r>
              <a:rPr lang="en-US" altLang="zh-CN" dirty="0"/>
              <a:t>4.0</a:t>
            </a:r>
            <a:r>
              <a:rPr lang="zh-CN" altLang="en-US" dirty="0"/>
              <a:t>版本开始，</a:t>
            </a:r>
            <a:r>
              <a:rPr lang="en-US" altLang="zh-CN" dirty="0"/>
              <a:t>JSAPI</a:t>
            </a:r>
            <a:r>
              <a:rPr lang="zh-CN" altLang="en-US" dirty="0"/>
              <a:t>就为开发者提供了微件。那么微件是什么呢？微件是一组可重用的界面组件。能提供功能，与用户交互，并且能存储状态。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1523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那么我们为什么要使用微件呢？基于组件的开发优点有很多，我这里列举了</a:t>
            </a:r>
            <a:r>
              <a:rPr lang="en-US" altLang="zh-CN" dirty="0"/>
              <a:t>3</a:t>
            </a:r>
            <a:r>
              <a:rPr lang="zh-CN" altLang="en-US" dirty="0"/>
              <a:t>个：</a:t>
            </a:r>
            <a:endParaRPr lang="en-US" altLang="zh-CN" dirty="0"/>
          </a:p>
          <a:p>
            <a:r>
              <a:rPr lang="zh-CN" altLang="en-US" dirty="0"/>
              <a:t>可复用，一次编写，多处使用。</a:t>
            </a:r>
            <a:endParaRPr lang="en-US" altLang="zh-CN" dirty="0"/>
          </a:p>
          <a:p>
            <a:r>
              <a:rPr lang="zh-CN" altLang="en-US" dirty="0"/>
              <a:t>模块化，能更专注的开发。</a:t>
            </a:r>
            <a:endParaRPr lang="en-US" altLang="zh-CN" dirty="0"/>
          </a:p>
          <a:p>
            <a:r>
              <a:rPr lang="zh-CN" altLang="en-US" dirty="0"/>
              <a:t>帮助构建更复杂的应用，</a:t>
            </a:r>
            <a:r>
              <a:rPr lang="zh-CN" altLang="en-US" b="0" i="0" dirty="0">
                <a:solidFill>
                  <a:srgbClr val="F73131"/>
                </a:solidFill>
                <a:effectLst/>
                <a:latin typeface="Arial" panose="020B0604020202020204" pitchFamily="34" charset="0"/>
              </a:rPr>
              <a:t>积土成山，积水成渊，任何复杂的应用都是从简单的构建起来的。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72564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当前</a:t>
            </a:r>
            <a:r>
              <a:rPr lang="en-US" altLang="zh-CN" dirty="0"/>
              <a:t>4.19</a:t>
            </a:r>
            <a:r>
              <a:rPr lang="zh-CN" altLang="en-US" dirty="0"/>
              <a:t>版本，官网文档中已经提供了</a:t>
            </a:r>
            <a:r>
              <a:rPr lang="en-US" altLang="zh-CN" dirty="0"/>
              <a:t>30</a:t>
            </a:r>
            <a:r>
              <a:rPr lang="zh-CN" altLang="en-US" dirty="0"/>
              <a:t>余种常用微件，足够覆盖日常开发。在图中我们能看到如测量、底图切换、书签、图层列表、图例等等等微件。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1555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在官网示例中，每一个微件都至少提供了一个示例。开发者可以通过参考示例代码，更加简单容易的使用微件。</a:t>
            </a:r>
            <a:endParaRPr lang="en-US" altLang="zh-CN" dirty="0"/>
          </a:p>
          <a:p>
            <a:r>
              <a:rPr lang="zh-CN" altLang="en-US" dirty="0"/>
              <a:t>（截图来源：</a:t>
            </a:r>
            <a:r>
              <a:rPr lang="en-US" altLang="zh-CN" dirty="0"/>
              <a:t>https://developers.arcgis.com/javascript/latest/sample-code/?tagged=widgets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83476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那么现在我们简单地写一个例子，来使用一下官网提供的微件。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F570FE-DD88-4D47-80B6-FE343A2AB9F1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984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2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10.jp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96CA67C-F84D-483B-ADED-F8AB78183D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"/>
            <a:ext cx="9144000" cy="68565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F03141-B49B-4C16-8B6D-DE2449DC2A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5" y="908720"/>
            <a:ext cx="8344929" cy="469402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4EF5185-56C3-4AA2-ACF7-798053B4821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39869" y="1255257"/>
            <a:ext cx="2064260" cy="5270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027340B-2DF5-4D6E-9947-F25DF30C9C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725"/>
            <a:ext cx="9144000" cy="6856548"/>
          </a:xfrm>
          <a:prstGeom prst="rect">
            <a:avLst/>
          </a:prstGeom>
        </p:spPr>
      </p:pic>
      <p:sp>
        <p:nvSpPr>
          <p:cNvPr id="5" name="Rectangle 34">
            <a:extLst>
              <a:ext uri="{FF2B5EF4-FFF2-40B4-BE49-F238E27FC236}">
                <a16:creationId xmlns:a16="http://schemas.microsoft.com/office/drawing/2014/main" id="{AAFE29AB-9123-4B37-ABEC-33D7FABEF8C3}"/>
              </a:ext>
            </a:extLst>
          </p:cNvPr>
          <p:cNvSpPr/>
          <p:nvPr userDrawn="1"/>
        </p:nvSpPr>
        <p:spPr bwMode="auto">
          <a:xfrm rot="10800000" flipH="1">
            <a:off x="-36269" y="2013796"/>
            <a:ext cx="9180269" cy="2279299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0000"/>
                  <a:lumOff val="10000"/>
                  <a:alpha val="0"/>
                </a:schemeClr>
              </a:gs>
              <a:gs pos="43000">
                <a:schemeClr val="bg1">
                  <a:lumMod val="90000"/>
                  <a:lumOff val="10000"/>
                  <a:alpha val="59000"/>
                </a:schemeClr>
              </a:gs>
              <a:gs pos="100000">
                <a:schemeClr val="bg1">
                  <a:lumMod val="90000"/>
                  <a:lumOff val="10000"/>
                  <a:alpha val="0"/>
                </a:schemeClr>
              </a:gs>
            </a:gsLst>
            <a:lin ang="27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8ECB51-9E10-4E4B-AD3A-D3479E2613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8452" y="904133"/>
            <a:ext cx="2727095" cy="965270"/>
          </a:xfrm>
          <a:prstGeom prst="rect">
            <a:avLst/>
          </a:prstGeom>
        </p:spPr>
      </p:pic>
      <p:sp>
        <p:nvSpPr>
          <p:cNvPr id="8" name="标题 3">
            <a:extLst>
              <a:ext uri="{FF2B5EF4-FFF2-40B4-BE49-F238E27FC236}">
                <a16:creationId xmlns:a16="http://schemas.microsoft.com/office/drawing/2014/main" id="{FE0F43FD-EEAC-40D4-A88D-0575915AC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6830" y="2564904"/>
            <a:ext cx="6124579" cy="659988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副标题 4">
            <a:extLst>
              <a:ext uri="{FF2B5EF4-FFF2-40B4-BE49-F238E27FC236}">
                <a16:creationId xmlns:a16="http://schemas.microsoft.com/office/drawing/2014/main" id="{C9A8FA71-2EAF-4880-B3C7-DF51216E0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445729"/>
          </a:xfrm>
          <a:prstGeom prst="rect">
            <a:avLst/>
          </a:prstGeom>
        </p:spPr>
        <p:txBody>
          <a:bodyPr/>
          <a:lstStyle>
            <a:lvl1pPr algn="ctr">
              <a:buNone/>
              <a:defRPr sz="2000" b="0">
                <a:solidFill>
                  <a:srgbClr val="00B0F0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4860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D738F1A-705E-4918-9F38-9A6C178015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7" t="331" r="5712" b="-331"/>
          <a:stretch/>
        </p:blipFill>
        <p:spPr>
          <a:xfrm>
            <a:off x="3928980" y="0"/>
            <a:ext cx="5215019" cy="6903722"/>
          </a:xfrm>
          <a:prstGeom prst="rect">
            <a:avLst/>
          </a:prstGeom>
        </p:spPr>
      </p:pic>
      <p:sp>
        <p:nvSpPr>
          <p:cNvPr id="5" name="Rectangle 34">
            <a:extLst>
              <a:ext uri="{FF2B5EF4-FFF2-40B4-BE49-F238E27FC236}">
                <a16:creationId xmlns:a16="http://schemas.microsoft.com/office/drawing/2014/main" id="{0A9042E4-0AE8-41C3-BFCB-F86199C333F7}"/>
              </a:ext>
            </a:extLst>
          </p:cNvPr>
          <p:cNvSpPr/>
          <p:nvPr userDrawn="1"/>
        </p:nvSpPr>
        <p:spPr bwMode="auto">
          <a:xfrm rot="10800000" flipH="1">
            <a:off x="0" y="1988840"/>
            <a:ext cx="9116752" cy="2349149"/>
          </a:xfrm>
          <a:prstGeom prst="rect">
            <a:avLst/>
          </a:prstGeom>
          <a:gradFill flip="none" rotWithShape="1">
            <a:gsLst>
              <a:gs pos="24000">
                <a:schemeClr val="bg1">
                  <a:lumMod val="90000"/>
                  <a:lumOff val="10000"/>
                  <a:alpha val="0"/>
                </a:schemeClr>
              </a:gs>
              <a:gs pos="61000">
                <a:schemeClr val="bg1">
                  <a:lumMod val="90000"/>
                  <a:lumOff val="10000"/>
                  <a:alpha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BB950F3-127A-4F03-BC0A-0229556712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7" y="980728"/>
            <a:ext cx="2517861" cy="89121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6248B26-6A20-4DF6-94FC-0656FCE6CF4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8264" y="6021288"/>
            <a:ext cx="1656184" cy="422844"/>
          </a:xfrm>
          <a:prstGeom prst="rect">
            <a:avLst/>
          </a:prstGeom>
        </p:spPr>
      </p:pic>
      <p:sp>
        <p:nvSpPr>
          <p:cNvPr id="9" name="标题 3">
            <a:extLst>
              <a:ext uri="{FF2B5EF4-FFF2-40B4-BE49-F238E27FC236}">
                <a16:creationId xmlns:a16="http://schemas.microsoft.com/office/drawing/2014/main" id="{73FE6A00-E815-4E01-87C5-76A92D17A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693" y="2550778"/>
            <a:ext cx="6124579" cy="659988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0" name="副标题 4">
            <a:extLst>
              <a:ext uri="{FF2B5EF4-FFF2-40B4-BE49-F238E27FC236}">
                <a16:creationId xmlns:a16="http://schemas.microsoft.com/office/drawing/2014/main" id="{129AEAE2-8AC9-4744-9370-68406CD72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445729"/>
          </a:xfrm>
          <a:prstGeom prst="rect">
            <a:avLst/>
          </a:prstGeom>
        </p:spPr>
        <p:txBody>
          <a:bodyPr/>
          <a:lstStyle>
            <a:lvl1pPr algn="l">
              <a:buNone/>
              <a:defRPr sz="2000" b="0">
                <a:solidFill>
                  <a:srgbClr val="00B0F0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3225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适合内容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4">
            <a:extLst>
              <a:ext uri="{FF2B5EF4-FFF2-40B4-BE49-F238E27FC236}">
                <a16:creationId xmlns:a16="http://schemas.microsoft.com/office/drawing/2014/main" id="{4E62D149-5681-42B7-9D4E-005EC649D968}"/>
              </a:ext>
            </a:extLst>
          </p:cNvPr>
          <p:cNvSpPr/>
          <p:nvPr userDrawn="1"/>
        </p:nvSpPr>
        <p:spPr bwMode="auto">
          <a:xfrm rot="10800000" flipH="1">
            <a:off x="-5412" y="332656"/>
            <a:ext cx="9156472" cy="65096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1000"/>
                  <a:alpha val="60000"/>
                </a:schemeClr>
              </a:gs>
              <a:gs pos="100000">
                <a:schemeClr val="bg1">
                  <a:lumMod val="90000"/>
                  <a:lumOff val="10000"/>
                  <a:alpha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9CCBC7-CE6D-4A1E-9036-B2D55B50D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6208" y="490439"/>
            <a:ext cx="1356272" cy="346273"/>
          </a:xfrm>
          <a:prstGeom prst="rect">
            <a:avLst/>
          </a:prstGeom>
        </p:spPr>
      </p:pic>
      <p:pic>
        <p:nvPicPr>
          <p:cNvPr id="7" name="Picture 142">
            <a:extLst>
              <a:ext uri="{FF2B5EF4-FFF2-40B4-BE49-F238E27FC236}">
                <a16:creationId xmlns:a16="http://schemas.microsoft.com/office/drawing/2014/main" id="{9B7BEE72-36A2-42B4-A67D-897A30FB87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51" t="-221" r="11751" b="8123"/>
          <a:stretch/>
        </p:blipFill>
        <p:spPr>
          <a:xfrm>
            <a:off x="12771" y="947589"/>
            <a:ext cx="9107189" cy="5910411"/>
          </a:xfrm>
          <a:prstGeom prst="rect">
            <a:avLst/>
          </a:prstGeom>
        </p:spPr>
      </p:pic>
      <p:sp>
        <p:nvSpPr>
          <p:cNvPr id="23" name="内容占位符 4">
            <a:extLst>
              <a:ext uri="{FF2B5EF4-FFF2-40B4-BE49-F238E27FC236}">
                <a16:creationId xmlns:a16="http://schemas.microsoft.com/office/drawing/2014/main" id="{5AE9B9D1-8E0C-4BD7-8F70-2AF71F01B11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5769" y="1133745"/>
            <a:ext cx="8104385" cy="5167187"/>
          </a:xfrm>
          <a:prstGeom prst="rect">
            <a:avLst/>
          </a:prstGeom>
        </p:spPr>
        <p:txBody>
          <a:bodyPr/>
          <a:lstStyle>
            <a:lvl1pPr>
              <a:buNone/>
              <a:defRPr sz="20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单击此处添加正文</a:t>
            </a:r>
          </a:p>
        </p:txBody>
      </p:sp>
      <p:sp>
        <p:nvSpPr>
          <p:cNvPr id="24" name="标题 3">
            <a:extLst>
              <a:ext uri="{FF2B5EF4-FFF2-40B4-BE49-F238E27FC236}">
                <a16:creationId xmlns:a16="http://schemas.microsoft.com/office/drawing/2014/main" id="{AF04F49B-7840-4549-851C-31F815F95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480" y="413668"/>
            <a:ext cx="6937837" cy="533921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-适合内容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4">
            <a:extLst>
              <a:ext uri="{FF2B5EF4-FFF2-40B4-BE49-F238E27FC236}">
                <a16:creationId xmlns:a16="http://schemas.microsoft.com/office/drawing/2014/main" id="{4E62D149-5681-42B7-9D4E-005EC649D968}"/>
              </a:ext>
            </a:extLst>
          </p:cNvPr>
          <p:cNvSpPr/>
          <p:nvPr userDrawn="1"/>
        </p:nvSpPr>
        <p:spPr bwMode="auto">
          <a:xfrm rot="10800000" flipH="1">
            <a:off x="-5412" y="332656"/>
            <a:ext cx="9156472" cy="65096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1000"/>
                  <a:alpha val="60000"/>
                </a:schemeClr>
              </a:gs>
              <a:gs pos="100000">
                <a:schemeClr val="bg1">
                  <a:lumMod val="90000"/>
                  <a:lumOff val="10000"/>
                  <a:alpha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9CCBC7-CE6D-4A1E-9036-B2D55B50D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6208" y="490439"/>
            <a:ext cx="1356272" cy="346273"/>
          </a:xfrm>
          <a:prstGeom prst="rect">
            <a:avLst/>
          </a:prstGeom>
        </p:spPr>
      </p:pic>
      <p:sp>
        <p:nvSpPr>
          <p:cNvPr id="23" name="内容占位符 4">
            <a:extLst>
              <a:ext uri="{FF2B5EF4-FFF2-40B4-BE49-F238E27FC236}">
                <a16:creationId xmlns:a16="http://schemas.microsoft.com/office/drawing/2014/main" id="{5AE9B9D1-8E0C-4BD7-8F70-2AF71F01B11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5769" y="1133745"/>
            <a:ext cx="8104385" cy="5167187"/>
          </a:xfrm>
          <a:prstGeom prst="rect">
            <a:avLst/>
          </a:prstGeom>
        </p:spPr>
        <p:txBody>
          <a:bodyPr/>
          <a:lstStyle>
            <a:lvl1pPr>
              <a:buNone/>
              <a:defRPr sz="20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单击此处添加正文</a:t>
            </a:r>
          </a:p>
        </p:txBody>
      </p:sp>
      <p:sp>
        <p:nvSpPr>
          <p:cNvPr id="24" name="标题 3">
            <a:extLst>
              <a:ext uri="{FF2B5EF4-FFF2-40B4-BE49-F238E27FC236}">
                <a16:creationId xmlns:a16="http://schemas.microsoft.com/office/drawing/2014/main" id="{AF04F49B-7840-4549-851C-31F815F95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480" y="413668"/>
            <a:ext cx="6937837" cy="533921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3976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-适合内容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6406B535-E108-4829-A46C-89D6A8E298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1"/>
          <a:stretch/>
        </p:blipFill>
        <p:spPr>
          <a:xfrm>
            <a:off x="0" y="1749068"/>
            <a:ext cx="9151060" cy="5116032"/>
          </a:xfrm>
          <a:prstGeom prst="rect">
            <a:avLst/>
          </a:prstGeom>
        </p:spPr>
      </p:pic>
      <p:sp>
        <p:nvSpPr>
          <p:cNvPr id="8" name="Rectangle 34">
            <a:extLst>
              <a:ext uri="{FF2B5EF4-FFF2-40B4-BE49-F238E27FC236}">
                <a16:creationId xmlns:a16="http://schemas.microsoft.com/office/drawing/2014/main" id="{4E62D149-5681-42B7-9D4E-005EC649D968}"/>
              </a:ext>
            </a:extLst>
          </p:cNvPr>
          <p:cNvSpPr/>
          <p:nvPr userDrawn="1"/>
        </p:nvSpPr>
        <p:spPr bwMode="auto">
          <a:xfrm rot="10800000" flipH="1">
            <a:off x="-5412" y="332656"/>
            <a:ext cx="9156472" cy="65096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1000"/>
                  <a:alpha val="60000"/>
                </a:schemeClr>
              </a:gs>
              <a:gs pos="100000">
                <a:schemeClr val="bg1">
                  <a:lumMod val="90000"/>
                  <a:lumOff val="10000"/>
                  <a:alpha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29CCBC7-CE6D-4A1E-9036-B2D55B50D2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6208" y="490439"/>
            <a:ext cx="1356272" cy="346273"/>
          </a:xfrm>
          <a:prstGeom prst="rect">
            <a:avLst/>
          </a:prstGeom>
        </p:spPr>
      </p:pic>
      <p:sp>
        <p:nvSpPr>
          <p:cNvPr id="23" name="内容占位符 4">
            <a:extLst>
              <a:ext uri="{FF2B5EF4-FFF2-40B4-BE49-F238E27FC236}">
                <a16:creationId xmlns:a16="http://schemas.microsoft.com/office/drawing/2014/main" id="{5AE9B9D1-8E0C-4BD7-8F70-2AF71F01B11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5769" y="1133745"/>
            <a:ext cx="8104385" cy="5167187"/>
          </a:xfrm>
          <a:prstGeom prst="rect">
            <a:avLst/>
          </a:prstGeom>
        </p:spPr>
        <p:txBody>
          <a:bodyPr/>
          <a:lstStyle>
            <a:lvl1pPr>
              <a:buNone/>
              <a:defRPr sz="20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单击此处添加正文</a:t>
            </a:r>
          </a:p>
        </p:txBody>
      </p:sp>
      <p:sp>
        <p:nvSpPr>
          <p:cNvPr id="24" name="标题 3">
            <a:extLst>
              <a:ext uri="{FF2B5EF4-FFF2-40B4-BE49-F238E27FC236}">
                <a16:creationId xmlns:a16="http://schemas.microsoft.com/office/drawing/2014/main" id="{AF04F49B-7840-4549-851C-31F815F95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480" y="413668"/>
            <a:ext cx="6937837" cy="533921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4572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-适合内容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42">
            <a:extLst>
              <a:ext uri="{FF2B5EF4-FFF2-40B4-BE49-F238E27FC236}">
                <a16:creationId xmlns:a16="http://schemas.microsoft.com/office/drawing/2014/main" id="{BD1CE837-723E-49E2-BDB6-9E4C0AC77C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l="13523" r="13525"/>
          <a:stretch/>
        </p:blipFill>
        <p:spPr>
          <a:xfrm>
            <a:off x="0" y="-96256"/>
            <a:ext cx="9144000" cy="7050511"/>
          </a:xfrm>
          <a:prstGeom prst="rect">
            <a:avLst/>
          </a:prstGeom>
        </p:spPr>
      </p:pic>
      <p:sp>
        <p:nvSpPr>
          <p:cNvPr id="9" name="PA_库_菱形 13">
            <a:extLst>
              <a:ext uri="{FF2B5EF4-FFF2-40B4-BE49-F238E27FC236}">
                <a16:creationId xmlns:a16="http://schemas.microsoft.com/office/drawing/2014/main" id="{C7FBF70E-0864-4E6F-AC2F-9ADE8AD71A3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2143756" y="4908187"/>
            <a:ext cx="4791631" cy="1313719"/>
          </a:xfrm>
          <a:prstGeom prst="diamond">
            <a:avLst/>
          </a:prstGeom>
          <a:noFill/>
          <a:ln>
            <a:solidFill>
              <a:srgbClr val="6E3C73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0" name="PA_库_菱形 42">
            <a:extLst>
              <a:ext uri="{FF2B5EF4-FFF2-40B4-BE49-F238E27FC236}">
                <a16:creationId xmlns:a16="http://schemas.microsoft.com/office/drawing/2014/main" id="{DBDFE626-F072-4915-923D-95B3BE2635B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597042" y="4789578"/>
            <a:ext cx="5813579" cy="1593906"/>
          </a:xfrm>
          <a:prstGeom prst="diamond">
            <a:avLst/>
          </a:prstGeom>
          <a:noFill/>
          <a:ln>
            <a:solidFill>
              <a:srgbClr val="6E3C73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1" name="PA_库_菱形 43">
            <a:extLst>
              <a:ext uri="{FF2B5EF4-FFF2-40B4-BE49-F238E27FC236}">
                <a16:creationId xmlns:a16="http://schemas.microsoft.com/office/drawing/2014/main" id="{4ED01BDC-607A-44D2-A8C5-856697857CD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039218" y="4674709"/>
            <a:ext cx="6929223" cy="1899781"/>
          </a:xfrm>
          <a:prstGeom prst="diamond">
            <a:avLst/>
          </a:prstGeom>
          <a:noFill/>
          <a:ln>
            <a:solidFill>
              <a:srgbClr val="6E3C73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2" name="PA_库_菱形 44">
            <a:extLst>
              <a:ext uri="{FF2B5EF4-FFF2-40B4-BE49-F238E27FC236}">
                <a16:creationId xmlns:a16="http://schemas.microsoft.com/office/drawing/2014/main" id="{CBC63C41-49D3-4799-874A-A49D43920978}"/>
              </a:ext>
            </a:extLst>
          </p:cNvPr>
          <p:cNvSpPr/>
          <p:nvPr userDrawn="1">
            <p:custDataLst>
              <p:tags r:id="rId4"/>
            </p:custDataLst>
          </p:nvPr>
        </p:nvSpPr>
        <p:spPr>
          <a:xfrm>
            <a:off x="550063" y="4521987"/>
            <a:ext cx="7990663" cy="2190796"/>
          </a:xfrm>
          <a:prstGeom prst="diamond">
            <a:avLst/>
          </a:prstGeom>
          <a:noFill/>
          <a:ln>
            <a:solidFill>
              <a:srgbClr val="6E3C73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3" name="PA_库_椭圆 8">
            <a:extLst>
              <a:ext uri="{FF2B5EF4-FFF2-40B4-BE49-F238E27FC236}">
                <a16:creationId xmlns:a16="http://schemas.microsoft.com/office/drawing/2014/main" id="{63A07BA6-3833-4168-BDDA-B24C09E3DBDB}"/>
              </a:ext>
            </a:extLst>
          </p:cNvPr>
          <p:cNvSpPr/>
          <p:nvPr userDrawn="1">
            <p:custDataLst>
              <p:tags r:id="rId5"/>
            </p:custDataLst>
          </p:nvPr>
        </p:nvSpPr>
        <p:spPr>
          <a:xfrm>
            <a:off x="1325057" y="3499438"/>
            <a:ext cx="1354142" cy="1354142"/>
          </a:xfrm>
          <a:prstGeom prst="ellipse">
            <a:avLst/>
          </a:prstGeom>
          <a:gradFill flip="none" rotWithShape="1">
            <a:gsLst>
              <a:gs pos="77000">
                <a:srgbClr val="BC677B"/>
              </a:gs>
              <a:gs pos="6000">
                <a:srgbClr val="1C1E3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4" name="PA_库_椭圆 11">
            <a:extLst>
              <a:ext uri="{FF2B5EF4-FFF2-40B4-BE49-F238E27FC236}">
                <a16:creationId xmlns:a16="http://schemas.microsoft.com/office/drawing/2014/main" id="{640BC28E-C596-4AE4-A395-EE212CB3F4F8}"/>
              </a:ext>
            </a:extLst>
          </p:cNvPr>
          <p:cNvSpPr/>
          <p:nvPr userDrawn="1">
            <p:custDataLst>
              <p:tags r:id="rId6"/>
            </p:custDataLst>
          </p:nvPr>
        </p:nvSpPr>
        <p:spPr>
          <a:xfrm>
            <a:off x="6182509" y="2913062"/>
            <a:ext cx="1940516" cy="1940516"/>
          </a:xfrm>
          <a:prstGeom prst="ellipse">
            <a:avLst/>
          </a:prstGeom>
          <a:gradFill flip="none" rotWithShape="1">
            <a:gsLst>
              <a:gs pos="100000">
                <a:srgbClr val="383525"/>
              </a:gs>
              <a:gs pos="34000">
                <a:srgbClr val="10183C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5" name="PA_库_矩形 14">
            <a:extLst>
              <a:ext uri="{FF2B5EF4-FFF2-40B4-BE49-F238E27FC236}">
                <a16:creationId xmlns:a16="http://schemas.microsoft.com/office/drawing/2014/main" id="{0346E768-59D9-424E-A348-0A17C04502BA}"/>
              </a:ext>
            </a:extLst>
          </p:cNvPr>
          <p:cNvSpPr/>
          <p:nvPr userDrawn="1">
            <p:custDataLst>
              <p:tags r:id="rId7"/>
            </p:custDataLst>
          </p:nvPr>
        </p:nvSpPr>
        <p:spPr>
          <a:xfrm>
            <a:off x="2846520" y="-87082"/>
            <a:ext cx="3397751" cy="6093218"/>
          </a:xfrm>
          <a:custGeom>
            <a:avLst/>
            <a:gdLst>
              <a:gd name="connsiteX0" fmla="*/ 0 w 2574758"/>
              <a:gd name="connsiteY0" fmla="*/ 0 h 6774181"/>
              <a:gd name="connsiteX1" fmla="*/ 2574758 w 2574758"/>
              <a:gd name="connsiteY1" fmla="*/ 0 h 6774181"/>
              <a:gd name="connsiteX2" fmla="*/ 2574758 w 2574758"/>
              <a:gd name="connsiteY2" fmla="*/ 6774181 h 6774181"/>
              <a:gd name="connsiteX3" fmla="*/ 0 w 2574758"/>
              <a:gd name="connsiteY3" fmla="*/ 6774181 h 6774181"/>
              <a:gd name="connsiteX4" fmla="*/ 0 w 2574758"/>
              <a:gd name="connsiteY4" fmla="*/ 0 h 6774181"/>
              <a:gd name="connsiteX0" fmla="*/ 0 w 2574758"/>
              <a:gd name="connsiteY0" fmla="*/ 0 h 7260409"/>
              <a:gd name="connsiteX1" fmla="*/ 2574758 w 2574758"/>
              <a:gd name="connsiteY1" fmla="*/ 0 h 7260409"/>
              <a:gd name="connsiteX2" fmla="*/ 2574758 w 2574758"/>
              <a:gd name="connsiteY2" fmla="*/ 6774181 h 7260409"/>
              <a:gd name="connsiteX3" fmla="*/ 1294885 w 2574758"/>
              <a:gd name="connsiteY3" fmla="*/ 7260349 h 7260409"/>
              <a:gd name="connsiteX4" fmla="*/ 0 w 2574758"/>
              <a:gd name="connsiteY4" fmla="*/ 6774181 h 7260409"/>
              <a:gd name="connsiteX5" fmla="*/ 0 w 2574758"/>
              <a:gd name="connsiteY5" fmla="*/ 0 h 726040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  <a:gd name="connsiteX0" fmla="*/ 0 w 2574758"/>
              <a:gd name="connsiteY0" fmla="*/ 0 h 7260349"/>
              <a:gd name="connsiteX1" fmla="*/ 2574758 w 2574758"/>
              <a:gd name="connsiteY1" fmla="*/ 0 h 7260349"/>
              <a:gd name="connsiteX2" fmla="*/ 2574758 w 2574758"/>
              <a:gd name="connsiteY2" fmla="*/ 6774181 h 7260349"/>
              <a:gd name="connsiteX3" fmla="*/ 1294885 w 2574758"/>
              <a:gd name="connsiteY3" fmla="*/ 7260349 h 7260349"/>
              <a:gd name="connsiteX4" fmla="*/ 0 w 2574758"/>
              <a:gd name="connsiteY4" fmla="*/ 6774181 h 7260349"/>
              <a:gd name="connsiteX5" fmla="*/ 0 w 2574758"/>
              <a:gd name="connsiteY5" fmla="*/ 0 h 7260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74758" h="7260349">
                <a:moveTo>
                  <a:pt x="0" y="0"/>
                </a:moveTo>
                <a:lnTo>
                  <a:pt x="2574758" y="0"/>
                </a:lnTo>
                <a:lnTo>
                  <a:pt x="2574758" y="6774181"/>
                </a:lnTo>
                <a:cubicBezTo>
                  <a:pt x="1352545" y="7247554"/>
                  <a:pt x="2572243" y="6783968"/>
                  <a:pt x="1294885" y="7260349"/>
                </a:cubicBezTo>
                <a:lnTo>
                  <a:pt x="0" y="677418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4155A9">
                  <a:alpha val="55000"/>
                </a:srgbClr>
              </a:gs>
              <a:gs pos="8000">
                <a:srgbClr val="01123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6" name="PA_库_椭圆 5">
            <a:extLst>
              <a:ext uri="{FF2B5EF4-FFF2-40B4-BE49-F238E27FC236}">
                <a16:creationId xmlns:a16="http://schemas.microsoft.com/office/drawing/2014/main" id="{CD6194EC-9446-4AFF-88A1-87DFD813AC59}"/>
              </a:ext>
            </a:extLst>
          </p:cNvPr>
          <p:cNvSpPr/>
          <p:nvPr userDrawn="1">
            <p:custDataLst>
              <p:tags r:id="rId8"/>
            </p:custDataLst>
          </p:nvPr>
        </p:nvSpPr>
        <p:spPr>
          <a:xfrm>
            <a:off x="1680170" y="152399"/>
            <a:ext cx="2197664" cy="2143520"/>
          </a:xfrm>
          <a:prstGeom prst="ellipse">
            <a:avLst/>
          </a:prstGeom>
          <a:gradFill flip="none" rotWithShape="1">
            <a:gsLst>
              <a:gs pos="71000">
                <a:srgbClr val="4D2F6B"/>
              </a:gs>
              <a:gs pos="14000">
                <a:srgbClr val="1C1E3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7" name="PA_库_椭圆 10">
            <a:extLst>
              <a:ext uri="{FF2B5EF4-FFF2-40B4-BE49-F238E27FC236}">
                <a16:creationId xmlns:a16="http://schemas.microsoft.com/office/drawing/2014/main" id="{B4A34AC3-1994-4081-8432-3B8B9ECD0A72}"/>
              </a:ext>
            </a:extLst>
          </p:cNvPr>
          <p:cNvSpPr/>
          <p:nvPr userDrawn="1">
            <p:custDataLst>
              <p:tags r:id="rId9"/>
            </p:custDataLst>
          </p:nvPr>
        </p:nvSpPr>
        <p:spPr>
          <a:xfrm rot="3435511">
            <a:off x="6189147" y="2568484"/>
            <a:ext cx="847196" cy="847196"/>
          </a:xfrm>
          <a:prstGeom prst="ellipse">
            <a:avLst/>
          </a:prstGeom>
          <a:gradFill flip="none" rotWithShape="1">
            <a:gsLst>
              <a:gs pos="100000">
                <a:srgbClr val="161D37"/>
              </a:gs>
              <a:gs pos="55000">
                <a:srgbClr val="352B60"/>
              </a:gs>
              <a:gs pos="14000">
                <a:srgbClr val="4155A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8" name="PA_库_椭圆 7">
            <a:extLst>
              <a:ext uri="{FF2B5EF4-FFF2-40B4-BE49-F238E27FC236}">
                <a16:creationId xmlns:a16="http://schemas.microsoft.com/office/drawing/2014/main" id="{B84E90C9-04CD-493E-8A4C-3C0BC029EA2F}"/>
              </a:ext>
            </a:extLst>
          </p:cNvPr>
          <p:cNvSpPr/>
          <p:nvPr userDrawn="1">
            <p:custDataLst>
              <p:tags r:id="rId10"/>
            </p:custDataLst>
          </p:nvPr>
        </p:nvSpPr>
        <p:spPr>
          <a:xfrm>
            <a:off x="2071040" y="3252634"/>
            <a:ext cx="608159" cy="608159"/>
          </a:xfrm>
          <a:prstGeom prst="ellipse">
            <a:avLst/>
          </a:prstGeom>
          <a:gradFill flip="none" rotWithShape="1">
            <a:gsLst>
              <a:gs pos="77000">
                <a:srgbClr val="BC677B"/>
              </a:gs>
              <a:gs pos="6000">
                <a:schemeClr val="accent1">
                  <a:alpha val="49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DC8791A-0E9D-499B-AF83-D1D66166547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482212" y="2347157"/>
            <a:ext cx="2114718" cy="118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0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-适合内容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9FCFAA-5FFA-43D1-8655-0956ECAC53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810" t="3995" r="15305" b="4881"/>
          <a:stretch/>
        </p:blipFill>
        <p:spPr>
          <a:xfrm>
            <a:off x="0" y="592"/>
            <a:ext cx="9121018" cy="68574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BB830ED-F9FB-4A00-96B2-7F132314C3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92696" y="2616610"/>
            <a:ext cx="2702054" cy="9564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5B67948-6AC6-4EBF-9EF4-18B66D10BEF4}"/>
              </a:ext>
            </a:extLst>
          </p:cNvPr>
          <p:cNvCxnSpPr>
            <a:cxnSpLocks/>
          </p:cNvCxnSpPr>
          <p:nvPr userDrawn="1"/>
        </p:nvCxnSpPr>
        <p:spPr>
          <a:xfrm>
            <a:off x="4607537" y="2820016"/>
            <a:ext cx="0" cy="660690"/>
          </a:xfrm>
          <a:prstGeom prst="line">
            <a:avLst/>
          </a:prstGeom>
          <a:ln w="19050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40792250-30FE-4E8F-8E42-58267ED968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696" y="2820016"/>
            <a:ext cx="2749580" cy="70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49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61D37"/>
            </a:gs>
            <a:gs pos="74000">
              <a:srgbClr val="081736"/>
            </a:gs>
            <a:gs pos="83000">
              <a:srgbClr val="011230"/>
            </a:gs>
            <a:gs pos="100000">
              <a:srgbClr val="01123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957" r:id="rId1"/>
    <p:sldLayoutId id="2147484000" r:id="rId2"/>
    <p:sldLayoutId id="2147484003" r:id="rId3"/>
    <p:sldLayoutId id="2147483958" r:id="rId4"/>
    <p:sldLayoutId id="2147484004" r:id="rId5"/>
    <p:sldLayoutId id="2147484005" r:id="rId6"/>
    <p:sldLayoutId id="2147483999" r:id="rId7"/>
    <p:sldLayoutId id="2147483982" r:id="rId8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189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377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566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754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891" indent="-342891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evelopers.arcgis.com/javascript/latest/sample-code/?tagged=widget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691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环境搭建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592288"/>
          </a:xfrm>
        </p:spPr>
        <p:txBody>
          <a:bodyPr/>
          <a:lstStyle/>
          <a:p>
            <a:pPr algn="l"/>
            <a:r>
              <a:rPr lang="en-US" altLang="zh-CN" dirty="0">
                <a:latin typeface="MS UI Gothic" panose="020B0600070205080204" pitchFamily="34" charset="-128"/>
                <a:ea typeface="MS UI Gothic" panose="020B0600070205080204" pitchFamily="34" charset="-128"/>
              </a:rPr>
              <a:t>React</a:t>
            </a:r>
            <a:r>
              <a:rPr lang="zh-CN" altLang="en-US" dirty="0"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US" altLang="zh-CN" dirty="0">
                <a:latin typeface="MS UI Gothic" panose="020B0600070205080204" pitchFamily="34" charset="-128"/>
                <a:ea typeface="MS UI Gothic" panose="020B0600070205080204" pitchFamily="34" charset="-128"/>
              </a:rPr>
              <a:t>Hooks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useState</a:t>
            </a:r>
            <a:endParaRPr lang="en-US" altLang="zh-CN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useEffect</a:t>
            </a:r>
            <a:endParaRPr lang="en-US" altLang="zh-CN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useRef</a:t>
            </a:r>
            <a:endParaRPr lang="en-US" altLang="zh-CN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useCallback</a:t>
            </a:r>
            <a:endParaRPr lang="en-US" altLang="zh-CN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3764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E8DDE9-16EA-4876-81CC-9CDDA4F6D2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示例回顾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801D66-82C2-4C24-BCC1-0421FBD6A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592288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环境搭建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创建地图应用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使用微件</a:t>
            </a:r>
          </a:p>
        </p:txBody>
      </p:sp>
    </p:spTree>
    <p:extLst>
      <p:ext uri="{BB962C8B-B14F-4D97-AF65-F5344CB8AC3E}">
        <p14:creationId xmlns:p14="http://schemas.microsoft.com/office/powerpoint/2010/main" val="1406069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自定义微件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4623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样式自定义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内容自定义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逻辑自定义</a:t>
            </a:r>
          </a:p>
        </p:txBody>
      </p:sp>
    </p:spTree>
    <p:extLst>
      <p:ext uri="{BB962C8B-B14F-4D97-AF65-F5344CB8AC3E}">
        <p14:creationId xmlns:p14="http://schemas.microsoft.com/office/powerpoint/2010/main" val="2124775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样式自定义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4623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即拿即用的主题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替换或覆盖样式文件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69368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内容自定义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4623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ViewModel</a:t>
            </a:r>
            <a:r>
              <a:rPr lang="zh-CN" altLang="en-US" dirty="0"/>
              <a:t>分离视图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97248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4623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Home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HomeViewModel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27577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4902B4E-4747-4AB8-A6A3-76E279865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14FC28B-E804-441F-8A6A-806905B262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Home</a:t>
            </a:r>
            <a:r>
              <a:rPr lang="zh-CN" altLang="en-US" dirty="0"/>
              <a:t>和</a:t>
            </a:r>
            <a:r>
              <a:rPr lang="en-US" altLang="zh-CN" dirty="0" err="1"/>
              <a:t>ViewModel</a:t>
            </a:r>
            <a:r>
              <a:rPr lang="zh-CN" altLang="en-US" dirty="0"/>
              <a:t>方法对比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E3A2CA-332E-4070-81BF-325484FDF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36"/>
            <a:ext cx="9144000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3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4902B4E-4747-4AB8-A6A3-76E279865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14FC28B-E804-441F-8A6A-806905B262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Home</a:t>
            </a:r>
            <a:r>
              <a:rPr lang="zh-CN" altLang="en-US" dirty="0"/>
              <a:t>和</a:t>
            </a:r>
            <a:r>
              <a:rPr lang="en-US" altLang="zh-CN" dirty="0" err="1"/>
              <a:t>ViewModel</a:t>
            </a:r>
            <a:r>
              <a:rPr lang="zh-CN" altLang="en-US" dirty="0"/>
              <a:t>方法对比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C1B0600-A4FB-4727-8623-64D9A3CDA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4623"/>
            <a:ext cx="9144000" cy="414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12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逻辑自定义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4623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ViewModel</a:t>
            </a:r>
            <a:r>
              <a:rPr lang="zh-CN" altLang="en-US" dirty="0"/>
              <a:t>分离视图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47830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示例回顾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376264"/>
          </a:xfrm>
        </p:spPr>
        <p:txBody>
          <a:bodyPr/>
          <a:lstStyle/>
          <a:p>
            <a:pPr algn="l"/>
            <a:r>
              <a:rPr lang="zh-CN" altLang="en-US" dirty="0"/>
              <a:t>自定义修改微件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样式：主题，修改和覆盖样式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内容：</a:t>
            </a:r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逻辑：</a:t>
            </a:r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5465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8C3589-8814-420B-BBA5-90704D1972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自定义及开发自己的</a:t>
            </a:r>
            <a:r>
              <a:rPr lang="en-US" altLang="zh-CN" dirty="0"/>
              <a:t>Widget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D96CE28-188E-4D5D-A0EB-0791F0EE73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专业服务事业部  张光耀</a:t>
            </a:r>
          </a:p>
        </p:txBody>
      </p:sp>
    </p:spTree>
    <p:extLst>
      <p:ext uri="{BB962C8B-B14F-4D97-AF65-F5344CB8AC3E}">
        <p14:creationId xmlns:p14="http://schemas.microsoft.com/office/powerpoint/2010/main" val="1021343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开发自己的微件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2312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功能需求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231838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实时展示当前地图的中心点坐标和比例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点击地图，控制台打印点击点坐标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点击微件回到地图默认位置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9388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示例回顾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66429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微件界面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监听地图属性变化和事件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添加事件</a:t>
            </a:r>
          </a:p>
        </p:txBody>
      </p:sp>
    </p:spTree>
    <p:extLst>
      <p:ext uri="{BB962C8B-B14F-4D97-AF65-F5344CB8AC3E}">
        <p14:creationId xmlns:p14="http://schemas.microsoft.com/office/powerpoint/2010/main" val="4226180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开发要点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376264"/>
          </a:xfrm>
        </p:spPr>
        <p:txBody>
          <a:bodyPr/>
          <a:lstStyle/>
          <a:p>
            <a:pPr algn="l"/>
            <a:r>
              <a:rPr lang="zh-CN" altLang="en-US" dirty="0"/>
              <a:t>微件和地图的相互作用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微件影响地图，通过修改</a:t>
            </a:r>
            <a:r>
              <a:rPr lang="en-US" altLang="zh-CN" dirty="0"/>
              <a:t>view</a:t>
            </a:r>
            <a:r>
              <a:rPr lang="zh-CN" altLang="en-US" dirty="0"/>
              <a:t>的属性，或调用</a:t>
            </a:r>
            <a:r>
              <a:rPr lang="en-US" altLang="zh-CN" dirty="0"/>
              <a:t>view</a:t>
            </a:r>
            <a:r>
              <a:rPr lang="zh-CN" altLang="en-US" dirty="0"/>
              <a:t>的方法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地图影响微件，通过</a:t>
            </a:r>
            <a:r>
              <a:rPr lang="en-US" altLang="zh-CN" dirty="0" err="1"/>
              <a:t>view.watch</a:t>
            </a:r>
            <a:r>
              <a:rPr lang="zh-CN" altLang="en-US" dirty="0"/>
              <a:t>或</a:t>
            </a:r>
            <a:r>
              <a:rPr lang="en-US" altLang="zh-CN" dirty="0" err="1"/>
              <a:t>view.on</a:t>
            </a:r>
            <a:r>
              <a:rPr lang="zh-CN" altLang="en-US" dirty="0"/>
              <a:t>，监听</a:t>
            </a:r>
            <a:r>
              <a:rPr lang="en-US" altLang="zh-CN" dirty="0"/>
              <a:t>view</a:t>
            </a:r>
            <a:r>
              <a:rPr lang="zh-CN" altLang="en-US" dirty="0"/>
              <a:t>属性</a:t>
            </a:r>
          </a:p>
        </p:txBody>
      </p:sp>
    </p:spTree>
    <p:extLst>
      <p:ext uri="{BB962C8B-B14F-4D97-AF65-F5344CB8AC3E}">
        <p14:creationId xmlns:p14="http://schemas.microsoft.com/office/powerpoint/2010/main" val="3292070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练习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376264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书签微件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图层列表微件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标绘微件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等等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35118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总回顾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376264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微件介绍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使用微件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自定义微件</a:t>
            </a:r>
            <a:endParaRPr lang="en-US" altLang="zh-C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/>
              <a:t>开发微件</a:t>
            </a:r>
          </a:p>
        </p:txBody>
      </p:sp>
    </p:spTree>
    <p:extLst>
      <p:ext uri="{BB962C8B-B14F-4D97-AF65-F5344CB8AC3E}">
        <p14:creationId xmlns:p14="http://schemas.microsoft.com/office/powerpoint/2010/main" val="1629194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DB232-BBFA-43C3-A734-593B0A0AB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闲聊问答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D13DDF-C661-4A6B-9910-FD0638677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2376264"/>
          </a:xfrm>
        </p:spPr>
        <p:txBody>
          <a:bodyPr/>
          <a:lstStyle/>
          <a:p>
            <a:pPr marL="0" indent="0" algn="l"/>
            <a:r>
              <a:rPr lang="zh-CN" altLang="en-US" dirty="0"/>
              <a:t>示例及</a:t>
            </a:r>
            <a:r>
              <a:rPr lang="en-US" altLang="zh-CN" dirty="0"/>
              <a:t>ppt</a:t>
            </a:r>
            <a:r>
              <a:rPr lang="zh-CN" altLang="en-US" dirty="0"/>
              <a:t>地址：</a:t>
            </a:r>
            <a:endParaRPr lang="en-US" altLang="zh-CN" dirty="0"/>
          </a:p>
          <a:p>
            <a:pPr marL="0" indent="0" algn="l"/>
            <a:r>
              <a:rPr lang="en-US" altLang="zh-CN" dirty="0"/>
              <a:t>https://github.com/GeoDaoyu/dev-summit-2021-customizing-widgets</a:t>
            </a:r>
          </a:p>
        </p:txBody>
      </p:sp>
    </p:spTree>
    <p:extLst>
      <p:ext uri="{BB962C8B-B14F-4D97-AF65-F5344CB8AC3E}">
        <p14:creationId xmlns:p14="http://schemas.microsoft.com/office/powerpoint/2010/main" val="33946261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6F23C7-B4FF-407B-872A-5BEF986B8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8B4E26-F95B-41AC-8015-9A738DAF1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6830" y="3356992"/>
            <a:ext cx="6128791" cy="1584176"/>
          </a:xfrm>
        </p:spPr>
        <p:txBody>
          <a:bodyPr/>
          <a:lstStyle/>
          <a:p>
            <a:r>
              <a:rPr lang="zh-CN" altLang="en-US" dirty="0"/>
              <a:t>敬请关注下一场讲座：</a:t>
            </a:r>
            <a:endParaRPr lang="en-US" altLang="zh-CN" dirty="0"/>
          </a:p>
          <a:p>
            <a:r>
              <a:rPr lang="en-US" altLang="zh-CN" dirty="0" err="1"/>
              <a:t>GeoScene</a:t>
            </a:r>
            <a:r>
              <a:rPr lang="en-US" altLang="zh-CN" dirty="0"/>
              <a:t> API for JS</a:t>
            </a:r>
            <a:r>
              <a:rPr lang="zh-CN" altLang="en-US" dirty="0"/>
              <a:t>：使用</a:t>
            </a:r>
            <a:r>
              <a:rPr lang="en-US" altLang="zh-CN" dirty="0"/>
              <a:t>React</a:t>
            </a:r>
            <a:r>
              <a:rPr lang="zh-CN" altLang="en-US" dirty="0"/>
              <a:t>和</a:t>
            </a:r>
            <a:r>
              <a:rPr lang="en-US" altLang="zh-CN" dirty="0"/>
              <a:t>Webpack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7203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8554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87483B0-35B0-493D-BD25-64256098C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481" y="1124745"/>
            <a:ext cx="8130674" cy="5176188"/>
          </a:xfrm>
        </p:spPr>
        <p:txBody>
          <a:bodyPr anchor="t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微件介绍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使用微件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自定义微件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开发自己的微件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829DEA2-5F9C-4987-AEA9-6BE78DDD1F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910326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微件介绍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541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BFE83-E5A1-44D7-8349-79D76D3E6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微件是什么？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F6EC5-96DD-450C-9414-1C3AA4CBD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16703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用户界面组件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提供功能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交互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状态</a:t>
            </a:r>
          </a:p>
        </p:txBody>
      </p:sp>
    </p:spTree>
    <p:extLst>
      <p:ext uri="{BB962C8B-B14F-4D97-AF65-F5344CB8AC3E}">
        <p14:creationId xmlns:p14="http://schemas.microsoft.com/office/powerpoint/2010/main" val="182951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BFE83-E5A1-44D7-8349-79D76D3E6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为什么要使用微件？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F6EC5-96DD-450C-9414-1C3AA4CBD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93" y="3342866"/>
            <a:ext cx="6128791" cy="13102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可复用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模块化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帮助构建更复杂的应用</a:t>
            </a:r>
          </a:p>
        </p:txBody>
      </p:sp>
    </p:spTree>
    <p:extLst>
      <p:ext uri="{BB962C8B-B14F-4D97-AF65-F5344CB8AC3E}">
        <p14:creationId xmlns:p14="http://schemas.microsoft.com/office/powerpoint/2010/main" val="79910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B532C8-95A0-4BCC-834E-DDFC7E1457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官网提供的微件列表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B52B22-0459-4928-9F06-0A524F578D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A04C49-AD82-429E-9013-A15280E46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97730"/>
            <a:ext cx="9144000" cy="118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84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D1AE113-2E8C-48D4-9042-80CC0AA75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0705" y="1133475"/>
            <a:ext cx="7433377" cy="5167313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081E2E15-88F6-431E-803E-241750AAD4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微件示例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37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07DAC31-9427-4B7D-BD16-67148D826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如何使用微件？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E54C9A18-B359-4D2C-9F58-50D8325E6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7441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自定义 1">
      <a:dk1>
        <a:srgbClr val="00206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暗香扑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10877</TotalTime>
  <Words>1520</Words>
  <Application>Microsoft Office PowerPoint</Application>
  <PresentationFormat>全屏显示(4:3)</PresentationFormat>
  <Paragraphs>160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MS UI Gothic</vt:lpstr>
      <vt:lpstr>微软雅黑</vt:lpstr>
      <vt:lpstr>字魂36号-正文宋楷</vt:lpstr>
      <vt:lpstr>Arial</vt:lpstr>
      <vt:lpstr>Calibri</vt:lpstr>
      <vt:lpstr>Consolas</vt:lpstr>
      <vt:lpstr>Office 主题</vt:lpstr>
      <vt:lpstr>PowerPoint 演示文稿</vt:lpstr>
      <vt:lpstr>自定义及开发自己的Widget</vt:lpstr>
      <vt:lpstr>目录</vt:lpstr>
      <vt:lpstr>微件介绍</vt:lpstr>
      <vt:lpstr>微件是什么？</vt:lpstr>
      <vt:lpstr>为什么要使用微件？</vt:lpstr>
      <vt:lpstr>官网提供的微件列表</vt:lpstr>
      <vt:lpstr>微件示例</vt:lpstr>
      <vt:lpstr>如何使用微件？</vt:lpstr>
      <vt:lpstr>环境搭建</vt:lpstr>
      <vt:lpstr>示例回顾</vt:lpstr>
      <vt:lpstr>自定义微件</vt:lpstr>
      <vt:lpstr>样式自定义</vt:lpstr>
      <vt:lpstr>内容自定义</vt:lpstr>
      <vt:lpstr>PowerPoint 演示文稿</vt:lpstr>
      <vt:lpstr>Home和ViewModel方法对比</vt:lpstr>
      <vt:lpstr>Home和ViewModel方法对比</vt:lpstr>
      <vt:lpstr>逻辑自定义</vt:lpstr>
      <vt:lpstr>示例回顾</vt:lpstr>
      <vt:lpstr>开发自己的微件</vt:lpstr>
      <vt:lpstr>功能需求</vt:lpstr>
      <vt:lpstr>示例回顾</vt:lpstr>
      <vt:lpstr>开发要点</vt:lpstr>
      <vt:lpstr>练习</vt:lpstr>
      <vt:lpstr>总回顾</vt:lpstr>
      <vt:lpstr>闲聊问答</vt:lpstr>
      <vt:lpstr>感谢聆听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</cp:lastModifiedBy>
  <cp:revision>872</cp:revision>
  <cp:lastPrinted>1601-01-01T00:00:00Z</cp:lastPrinted>
  <dcterms:created xsi:type="dcterms:W3CDTF">1601-01-01T00:00:00Z</dcterms:created>
  <dcterms:modified xsi:type="dcterms:W3CDTF">2021-06-08T08:26:12Z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